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57" r:id="rId3"/>
    <p:sldId id="258" r:id="rId4"/>
    <p:sldId id="290" r:id="rId5"/>
    <p:sldId id="300" r:id="rId6"/>
    <p:sldId id="301" r:id="rId7"/>
    <p:sldId id="299" r:id="rId8"/>
    <p:sldId id="266" r:id="rId9"/>
    <p:sldId id="265" r:id="rId10"/>
  </p:sldIdLst>
  <p:sldSz cx="18288000" cy="10287000"/>
  <p:notesSz cx="18288000" cy="10287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17"/>
    <p:restoredTop sz="94671"/>
  </p:normalViewPr>
  <p:slideViewPr>
    <p:cSldViewPr>
      <p:cViewPr varScale="1">
        <p:scale>
          <a:sx n="66" d="100"/>
          <a:sy n="66" d="100"/>
        </p:scale>
        <p:origin x="-144" y="-216"/>
      </p:cViewPr>
      <p:guideLst>
        <p:guide orient="horz" pos="2880"/>
        <p:guide pos="2160"/>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74" d="100"/>
          <a:sy n="74" d="100"/>
        </p:scale>
        <p:origin x="312" y="184"/>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7924800" cy="51593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10358438" y="0"/>
            <a:ext cx="7924800" cy="515938"/>
          </a:xfrm>
          <a:prstGeom prst="rect">
            <a:avLst/>
          </a:prstGeom>
        </p:spPr>
        <p:txBody>
          <a:bodyPr vert="horz" lIns="91440" tIns="45720" rIns="91440" bIns="45720" rtlCol="0"/>
          <a:lstStyle>
            <a:lvl1pPr algn="r">
              <a:defRPr sz="1200"/>
            </a:lvl1pPr>
          </a:lstStyle>
          <a:p>
            <a:fld id="{D2B204AA-957A-0B4C-97BE-7A2998BF25F2}" type="datetimeFigureOut">
              <a:rPr lang="es-CO" smtClean="0"/>
              <a:t>25/04/23</a:t>
            </a:fld>
            <a:endParaRPr lang="es-CO"/>
          </a:p>
        </p:txBody>
      </p:sp>
      <p:sp>
        <p:nvSpPr>
          <p:cNvPr id="4" name="Marcador de imagen de diapositiva 3"/>
          <p:cNvSpPr>
            <a:spLocks noGrp="1" noRot="1" noChangeAspect="1"/>
          </p:cNvSpPr>
          <p:nvPr>
            <p:ph type="sldImg" idx="2"/>
          </p:nvPr>
        </p:nvSpPr>
        <p:spPr>
          <a:xfrm>
            <a:off x="6057900" y="1285875"/>
            <a:ext cx="6172200" cy="3471863"/>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1828800" y="4951413"/>
            <a:ext cx="14630400" cy="4049712"/>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9771063"/>
            <a:ext cx="7924800" cy="51593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10358438" y="9771063"/>
            <a:ext cx="7924800" cy="515937"/>
          </a:xfrm>
          <a:prstGeom prst="rect">
            <a:avLst/>
          </a:prstGeom>
        </p:spPr>
        <p:txBody>
          <a:bodyPr vert="horz" lIns="91440" tIns="45720" rIns="91440" bIns="45720" rtlCol="0" anchor="b"/>
          <a:lstStyle>
            <a:lvl1pPr algn="r">
              <a:defRPr sz="1200"/>
            </a:lvl1pPr>
          </a:lstStyle>
          <a:p>
            <a:fld id="{381AFDA1-6F41-BC48-AE6C-8BBECE5BCC0F}" type="slidenum">
              <a:rPr lang="es-CO" smtClean="0"/>
              <a:t>‹Nr.›</a:t>
            </a:fld>
            <a:endParaRPr lang="es-CO"/>
          </a:p>
        </p:txBody>
      </p:sp>
    </p:spTree>
    <p:extLst>
      <p:ext uri="{BB962C8B-B14F-4D97-AF65-F5344CB8AC3E}">
        <p14:creationId xmlns:p14="http://schemas.microsoft.com/office/powerpoint/2010/main" val="6078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381AFDA1-6F41-BC48-AE6C-8BBECE5BCC0F}" type="slidenum">
              <a:rPr lang="es-CO" smtClean="0"/>
              <a:t>5</a:t>
            </a:fld>
            <a:endParaRPr lang="es-CO"/>
          </a:p>
        </p:txBody>
      </p:sp>
    </p:spTree>
    <p:extLst>
      <p:ext uri="{BB962C8B-B14F-4D97-AF65-F5344CB8AC3E}">
        <p14:creationId xmlns:p14="http://schemas.microsoft.com/office/powerpoint/2010/main" val="3781360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5"/>
          </p:nvPr>
        </p:nvSpPr>
        <p:spPr/>
        <p:txBody>
          <a:bodyPr/>
          <a:lstStyle/>
          <a:p>
            <a:fld id="{381AFDA1-6F41-BC48-AE6C-8BBECE5BCC0F}" type="slidenum">
              <a:rPr lang="es-CO" smtClean="0"/>
              <a:t>8</a:t>
            </a:fld>
            <a:endParaRPr lang="es-CO"/>
          </a:p>
        </p:txBody>
      </p:sp>
    </p:spTree>
    <p:extLst>
      <p:ext uri="{BB962C8B-B14F-4D97-AF65-F5344CB8AC3E}">
        <p14:creationId xmlns:p14="http://schemas.microsoft.com/office/powerpoint/2010/main" val="1605253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371600" y="3188970"/>
            <a:ext cx="15544800" cy="216027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2743200" y="5760720"/>
            <a:ext cx="12801600" cy="25717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25/04/23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2000" b="1" i="0">
                <a:solidFill>
                  <a:srgbClr val="403C3B"/>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25/04/23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2000" b="1" i="0">
                <a:solidFill>
                  <a:srgbClr val="403C3B"/>
                </a:solidFill>
                <a:latin typeface="Arial"/>
                <a:cs typeface="Arial"/>
              </a:defRPr>
            </a:lvl1pPr>
          </a:lstStyle>
          <a:p>
            <a:endParaRPr/>
          </a:p>
        </p:txBody>
      </p:sp>
      <p:sp>
        <p:nvSpPr>
          <p:cNvPr id="3" name="Holder 3"/>
          <p:cNvSpPr>
            <a:spLocks noGrp="1"/>
          </p:cNvSpPr>
          <p:nvPr>
            <p:ph sz="half" idx="2"/>
          </p:nvPr>
        </p:nvSpPr>
        <p:spPr>
          <a:xfrm>
            <a:off x="914400" y="2366010"/>
            <a:ext cx="795528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678942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25/04/23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solidFill>
            <a:srgbClr val="F4F4F4"/>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7738871" y="0"/>
            <a:ext cx="10549128" cy="9256776"/>
          </a:xfrm>
          <a:prstGeom prst="rect">
            <a:avLst/>
          </a:prstGeom>
        </p:spPr>
      </p:pic>
      <p:sp>
        <p:nvSpPr>
          <p:cNvPr id="18" name="bg object 18"/>
          <p:cNvSpPr/>
          <p:nvPr/>
        </p:nvSpPr>
        <p:spPr>
          <a:xfrm>
            <a:off x="0" y="0"/>
            <a:ext cx="18288000" cy="10287000"/>
          </a:xfrm>
          <a:custGeom>
            <a:avLst/>
            <a:gdLst/>
            <a:ahLst/>
            <a:cxnLst/>
            <a:rect l="l" t="t" r="r" b="b"/>
            <a:pathLst>
              <a:path w="18288000" h="10287000">
                <a:moveTo>
                  <a:pt x="7676388" y="0"/>
                </a:moveTo>
                <a:lnTo>
                  <a:pt x="0" y="0"/>
                </a:lnTo>
                <a:lnTo>
                  <a:pt x="0" y="5487289"/>
                </a:lnTo>
                <a:lnTo>
                  <a:pt x="4799584" y="10286986"/>
                </a:lnTo>
                <a:lnTo>
                  <a:pt x="18287873" y="10286986"/>
                </a:lnTo>
                <a:lnTo>
                  <a:pt x="18287873" y="4041266"/>
                </a:lnTo>
                <a:lnTo>
                  <a:pt x="15002764" y="7326376"/>
                </a:lnTo>
                <a:lnTo>
                  <a:pt x="7676388" y="0"/>
                </a:lnTo>
                <a:close/>
              </a:path>
            </a:pathLst>
          </a:custGeom>
          <a:solidFill>
            <a:srgbClr val="F0EEE0"/>
          </a:solidFill>
        </p:spPr>
        <p:txBody>
          <a:bodyPr wrap="square" lIns="0" tIns="0" rIns="0" bIns="0" rtlCol="0"/>
          <a:lstStyle/>
          <a:p>
            <a:endParaRPr/>
          </a:p>
        </p:txBody>
      </p:sp>
      <p:pic>
        <p:nvPicPr>
          <p:cNvPr id="19" name="bg object 19"/>
          <p:cNvPicPr/>
          <p:nvPr/>
        </p:nvPicPr>
        <p:blipFill>
          <a:blip r:embed="rId3" cstate="print"/>
          <a:stretch>
            <a:fillRect/>
          </a:stretch>
        </p:blipFill>
        <p:spPr>
          <a:xfrm>
            <a:off x="13950695" y="8601456"/>
            <a:ext cx="4334256" cy="1316736"/>
          </a:xfrm>
          <a:prstGeom prst="rect">
            <a:avLst/>
          </a:prstGeom>
        </p:spPr>
      </p:pic>
      <p:sp>
        <p:nvSpPr>
          <p:cNvPr id="2" name="Holder 2"/>
          <p:cNvSpPr>
            <a:spLocks noGrp="1"/>
          </p:cNvSpPr>
          <p:nvPr>
            <p:ph type="title"/>
          </p:nvPr>
        </p:nvSpPr>
        <p:spPr/>
        <p:txBody>
          <a:bodyPr lIns="0" tIns="0" rIns="0" bIns="0"/>
          <a:lstStyle>
            <a:lvl1pPr>
              <a:defRPr sz="12000" b="1" i="0">
                <a:solidFill>
                  <a:srgbClr val="403C3B"/>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25/04/23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25/04/23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solidFill>
            <a:srgbClr val="F0EEE0"/>
          </a:solidFill>
        </p:spPr>
        <p:txBody>
          <a:bodyPr wrap="square" lIns="0" tIns="0" rIns="0" bIns="0" rtlCol="0"/>
          <a:lstStyle/>
          <a:p>
            <a:endParaRPr/>
          </a:p>
        </p:txBody>
      </p:sp>
      <p:sp>
        <p:nvSpPr>
          <p:cNvPr id="17" name="bg object 17"/>
          <p:cNvSpPr/>
          <p:nvPr/>
        </p:nvSpPr>
        <p:spPr>
          <a:xfrm>
            <a:off x="0" y="0"/>
            <a:ext cx="16294100" cy="10287000"/>
          </a:xfrm>
          <a:custGeom>
            <a:avLst/>
            <a:gdLst/>
            <a:ahLst/>
            <a:cxnLst/>
            <a:rect l="l" t="t" r="r" b="b"/>
            <a:pathLst>
              <a:path w="16294100" h="10287000">
                <a:moveTo>
                  <a:pt x="6007989" y="0"/>
                </a:moveTo>
                <a:lnTo>
                  <a:pt x="0" y="0"/>
                </a:lnTo>
                <a:lnTo>
                  <a:pt x="0" y="10286992"/>
                </a:lnTo>
                <a:lnTo>
                  <a:pt x="16294100" y="10286992"/>
                </a:lnTo>
                <a:lnTo>
                  <a:pt x="6007989" y="0"/>
                </a:lnTo>
                <a:close/>
              </a:path>
            </a:pathLst>
          </a:custGeom>
          <a:solidFill>
            <a:srgbClr val="F0EEE0"/>
          </a:solidFill>
        </p:spPr>
        <p:txBody>
          <a:bodyPr wrap="square" lIns="0" tIns="0" rIns="0" bIns="0" rtlCol="0"/>
          <a:lstStyle/>
          <a:p>
            <a:endParaRPr/>
          </a:p>
        </p:txBody>
      </p:sp>
      <p:sp>
        <p:nvSpPr>
          <p:cNvPr id="18" name="bg object 18"/>
          <p:cNvSpPr/>
          <p:nvPr/>
        </p:nvSpPr>
        <p:spPr>
          <a:xfrm>
            <a:off x="1027175" y="8403337"/>
            <a:ext cx="4973955" cy="116205"/>
          </a:xfrm>
          <a:custGeom>
            <a:avLst/>
            <a:gdLst/>
            <a:ahLst/>
            <a:cxnLst/>
            <a:rect l="l" t="t" r="r" b="b"/>
            <a:pathLst>
              <a:path w="4973955" h="116204">
                <a:moveTo>
                  <a:pt x="4973828" y="0"/>
                </a:moveTo>
                <a:lnTo>
                  <a:pt x="0" y="0"/>
                </a:lnTo>
                <a:lnTo>
                  <a:pt x="0" y="115822"/>
                </a:lnTo>
                <a:lnTo>
                  <a:pt x="4973828" y="115822"/>
                </a:lnTo>
                <a:lnTo>
                  <a:pt x="4973828" y="0"/>
                </a:lnTo>
                <a:close/>
              </a:path>
            </a:pathLst>
          </a:custGeom>
          <a:solidFill>
            <a:srgbClr val="F0E11A"/>
          </a:solidFill>
        </p:spPr>
        <p:txBody>
          <a:bodyPr wrap="square" lIns="0" tIns="0" rIns="0" bIns="0" rtlCol="0"/>
          <a:lstStyle/>
          <a:p>
            <a:endParaRPr/>
          </a:p>
        </p:txBody>
      </p:sp>
      <p:pic>
        <p:nvPicPr>
          <p:cNvPr id="19" name="bg object 19"/>
          <p:cNvPicPr/>
          <p:nvPr/>
        </p:nvPicPr>
        <p:blipFill>
          <a:blip r:embed="rId7" cstate="print"/>
          <a:stretch>
            <a:fillRect/>
          </a:stretch>
        </p:blipFill>
        <p:spPr>
          <a:xfrm>
            <a:off x="13950695" y="8601456"/>
            <a:ext cx="4334256" cy="1316736"/>
          </a:xfrm>
          <a:prstGeom prst="rect">
            <a:avLst/>
          </a:prstGeom>
        </p:spPr>
      </p:pic>
      <p:sp>
        <p:nvSpPr>
          <p:cNvPr id="20" name="bg object 20"/>
          <p:cNvSpPr/>
          <p:nvPr/>
        </p:nvSpPr>
        <p:spPr>
          <a:xfrm>
            <a:off x="6001511" y="8403337"/>
            <a:ext cx="4266565" cy="116205"/>
          </a:xfrm>
          <a:custGeom>
            <a:avLst/>
            <a:gdLst/>
            <a:ahLst/>
            <a:cxnLst/>
            <a:rect l="l" t="t" r="r" b="b"/>
            <a:pathLst>
              <a:path w="4266565" h="116204">
                <a:moveTo>
                  <a:pt x="4266565" y="0"/>
                </a:moveTo>
                <a:lnTo>
                  <a:pt x="0" y="0"/>
                </a:lnTo>
                <a:lnTo>
                  <a:pt x="0" y="115822"/>
                </a:lnTo>
                <a:lnTo>
                  <a:pt x="4266565" y="115822"/>
                </a:lnTo>
                <a:lnTo>
                  <a:pt x="4266565" y="0"/>
                </a:lnTo>
                <a:close/>
              </a:path>
            </a:pathLst>
          </a:custGeom>
          <a:solidFill>
            <a:srgbClr val="041BEB"/>
          </a:solidFill>
        </p:spPr>
        <p:txBody>
          <a:bodyPr wrap="square" lIns="0" tIns="0" rIns="0" bIns="0" rtlCol="0"/>
          <a:lstStyle/>
          <a:p>
            <a:endParaRPr/>
          </a:p>
        </p:txBody>
      </p:sp>
      <p:sp>
        <p:nvSpPr>
          <p:cNvPr id="21" name="bg object 21"/>
          <p:cNvSpPr/>
          <p:nvPr/>
        </p:nvSpPr>
        <p:spPr>
          <a:xfrm>
            <a:off x="10268711" y="8403337"/>
            <a:ext cx="3678554" cy="116205"/>
          </a:xfrm>
          <a:custGeom>
            <a:avLst/>
            <a:gdLst/>
            <a:ahLst/>
            <a:cxnLst/>
            <a:rect l="l" t="t" r="r" b="b"/>
            <a:pathLst>
              <a:path w="3678555" h="116204">
                <a:moveTo>
                  <a:pt x="3678427" y="0"/>
                </a:moveTo>
                <a:lnTo>
                  <a:pt x="0" y="0"/>
                </a:lnTo>
                <a:lnTo>
                  <a:pt x="0" y="115822"/>
                </a:lnTo>
                <a:lnTo>
                  <a:pt x="3678427" y="115822"/>
                </a:lnTo>
                <a:lnTo>
                  <a:pt x="3678427" y="0"/>
                </a:lnTo>
                <a:close/>
              </a:path>
            </a:pathLst>
          </a:custGeom>
          <a:solidFill>
            <a:srgbClr val="F40000"/>
          </a:solidFill>
        </p:spPr>
        <p:txBody>
          <a:bodyPr wrap="square" lIns="0" tIns="0" rIns="0" bIns="0" rtlCol="0"/>
          <a:lstStyle/>
          <a:p>
            <a:endParaRPr/>
          </a:p>
        </p:txBody>
      </p:sp>
      <p:sp>
        <p:nvSpPr>
          <p:cNvPr id="2" name="Holder 2"/>
          <p:cNvSpPr>
            <a:spLocks noGrp="1"/>
          </p:cNvSpPr>
          <p:nvPr>
            <p:ph type="title"/>
          </p:nvPr>
        </p:nvSpPr>
        <p:spPr>
          <a:xfrm>
            <a:off x="2436622" y="4031615"/>
            <a:ext cx="13414755" cy="1855470"/>
          </a:xfrm>
          <a:prstGeom prst="rect">
            <a:avLst/>
          </a:prstGeom>
        </p:spPr>
        <p:txBody>
          <a:bodyPr wrap="square" lIns="0" tIns="0" rIns="0" bIns="0">
            <a:spAutoFit/>
          </a:bodyPr>
          <a:lstStyle>
            <a:lvl1pPr>
              <a:defRPr sz="12000" b="1" i="0">
                <a:solidFill>
                  <a:srgbClr val="403C3B"/>
                </a:solidFill>
                <a:latin typeface="Arial"/>
                <a:cs typeface="Arial"/>
              </a:defRPr>
            </a:lvl1pPr>
          </a:lstStyle>
          <a:p>
            <a:endParaRPr/>
          </a:p>
        </p:txBody>
      </p:sp>
      <p:sp>
        <p:nvSpPr>
          <p:cNvPr id="3" name="Holder 3"/>
          <p:cNvSpPr>
            <a:spLocks noGrp="1"/>
          </p:cNvSpPr>
          <p:nvPr>
            <p:ph type="body" idx="1"/>
          </p:nvPr>
        </p:nvSpPr>
        <p:spPr>
          <a:xfrm>
            <a:off x="2305304" y="3212414"/>
            <a:ext cx="13677391" cy="239331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6217920" y="9566910"/>
            <a:ext cx="5852160" cy="51435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14400" y="9566910"/>
            <a:ext cx="4206240" cy="51435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25/04/23</a:t>
            </a:fld>
            <a:endParaRPr lang="en-US"/>
          </a:p>
        </p:txBody>
      </p:sp>
      <p:sp>
        <p:nvSpPr>
          <p:cNvPr id="6" name="Holder 6"/>
          <p:cNvSpPr>
            <a:spLocks noGrp="1"/>
          </p:cNvSpPr>
          <p:nvPr>
            <p:ph type="sldNum" sz="quarter" idx="7"/>
          </p:nvPr>
        </p:nvSpPr>
        <p:spPr>
          <a:xfrm>
            <a:off x="13167361" y="9566910"/>
            <a:ext cx="4206240" cy="51435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‹Nr.›</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solidFill>
            <a:srgbClr val="F4F4F4"/>
          </a:solidFill>
        </p:spPr>
        <p:txBody>
          <a:bodyPr wrap="square" lIns="0" tIns="0" rIns="0" bIns="0" rtlCol="0"/>
          <a:lstStyle/>
          <a:p>
            <a:endParaRPr/>
          </a:p>
        </p:txBody>
      </p:sp>
      <p:grpSp>
        <p:nvGrpSpPr>
          <p:cNvPr id="3" name="object 3"/>
          <p:cNvGrpSpPr/>
          <p:nvPr/>
        </p:nvGrpSpPr>
        <p:grpSpPr>
          <a:xfrm>
            <a:off x="0" y="-1743463"/>
            <a:ext cx="19757112" cy="12068563"/>
            <a:chOff x="0" y="-1779451"/>
            <a:chExt cx="19757112" cy="12066451"/>
          </a:xfrm>
        </p:grpSpPr>
        <p:pic>
          <p:nvPicPr>
            <p:cNvPr id="4" name="object 4"/>
            <p:cNvPicPr/>
            <p:nvPr/>
          </p:nvPicPr>
          <p:blipFill>
            <a:blip r:embed="rId2">
              <a:extLst>
                <a:ext uri="{28A0092B-C50C-407E-A947-70E740481C1C}">
                  <a14:useLocalDpi xmlns:a14="http://schemas.microsoft.com/office/drawing/2010/main" val="0"/>
                </a:ext>
              </a:extLst>
            </a:blip>
            <a:srcRect/>
            <a:stretch/>
          </p:blipFill>
          <p:spPr>
            <a:xfrm>
              <a:off x="7102602" y="-1779451"/>
              <a:ext cx="12654510" cy="9232222"/>
            </a:xfrm>
            <a:prstGeom prst="rect">
              <a:avLst/>
            </a:prstGeom>
          </p:spPr>
        </p:pic>
        <p:sp>
          <p:nvSpPr>
            <p:cNvPr id="5" name="object 5"/>
            <p:cNvSpPr/>
            <p:nvPr/>
          </p:nvSpPr>
          <p:spPr>
            <a:xfrm>
              <a:off x="0" y="0"/>
              <a:ext cx="18288000" cy="10287000"/>
            </a:xfrm>
            <a:custGeom>
              <a:avLst/>
              <a:gdLst/>
              <a:ahLst/>
              <a:cxnLst/>
              <a:rect l="l" t="t" r="r" b="b"/>
              <a:pathLst>
                <a:path w="18288000" h="10287000">
                  <a:moveTo>
                    <a:pt x="7369683" y="0"/>
                  </a:moveTo>
                  <a:lnTo>
                    <a:pt x="0" y="0"/>
                  </a:lnTo>
                  <a:lnTo>
                    <a:pt x="0" y="5487416"/>
                  </a:lnTo>
                  <a:lnTo>
                    <a:pt x="4799584" y="10286999"/>
                  </a:lnTo>
                  <a:lnTo>
                    <a:pt x="18287873" y="10286986"/>
                  </a:lnTo>
                  <a:lnTo>
                    <a:pt x="18287873" y="4041266"/>
                  </a:lnTo>
                  <a:lnTo>
                    <a:pt x="14849475" y="7479665"/>
                  </a:lnTo>
                  <a:lnTo>
                    <a:pt x="7369683" y="0"/>
                  </a:lnTo>
                  <a:close/>
                </a:path>
              </a:pathLst>
            </a:custGeom>
            <a:solidFill>
              <a:srgbClr val="F0EEE0"/>
            </a:solidFill>
          </p:spPr>
          <p:txBody>
            <a:bodyPr wrap="square" lIns="0" tIns="0" rIns="0" bIns="0" rtlCol="0"/>
            <a:lstStyle/>
            <a:p>
              <a:endParaRPr dirty="0"/>
            </a:p>
          </p:txBody>
        </p:sp>
        <p:pic>
          <p:nvPicPr>
            <p:cNvPr id="6" name="object 6"/>
            <p:cNvPicPr/>
            <p:nvPr/>
          </p:nvPicPr>
          <p:blipFill>
            <a:blip r:embed="rId3" cstate="print"/>
            <a:stretch>
              <a:fillRect/>
            </a:stretch>
          </p:blipFill>
          <p:spPr>
            <a:xfrm>
              <a:off x="13950695" y="8601456"/>
              <a:ext cx="4334256" cy="1316736"/>
            </a:xfrm>
            <a:prstGeom prst="rect">
              <a:avLst/>
            </a:prstGeom>
          </p:spPr>
        </p:pic>
      </p:grpSp>
      <p:sp>
        <p:nvSpPr>
          <p:cNvPr id="7" name="object 7"/>
          <p:cNvSpPr txBox="1">
            <a:spLocks noGrp="1"/>
          </p:cNvSpPr>
          <p:nvPr>
            <p:ph type="title"/>
          </p:nvPr>
        </p:nvSpPr>
        <p:spPr>
          <a:xfrm>
            <a:off x="381000" y="1902215"/>
            <a:ext cx="7532497" cy="4758764"/>
          </a:xfrm>
          <a:prstGeom prst="rect">
            <a:avLst/>
          </a:prstGeom>
        </p:spPr>
        <p:txBody>
          <a:bodyPr vert="horz" wrap="square" lIns="0" tIns="12065" rIns="0" bIns="0" rtlCol="0">
            <a:spAutoFit/>
          </a:bodyPr>
          <a:lstStyle/>
          <a:p>
            <a:pPr marL="1045844" marR="5080" indent="-1033780" algn="ctr">
              <a:lnSpc>
                <a:spcPct val="110600"/>
              </a:lnSpc>
              <a:spcBef>
                <a:spcPts val="95"/>
              </a:spcBef>
            </a:pPr>
            <a:r>
              <a:rPr lang="es-ES_tradnl" sz="7000" spc="-25" dirty="0" smtClean="0"/>
              <a:t/>
            </a:r>
            <a:br>
              <a:rPr lang="es-ES_tradnl" sz="7000" spc="-25" dirty="0" smtClean="0"/>
            </a:br>
            <a:r>
              <a:rPr lang="es-ES_tradnl" sz="7000" spc="-25" dirty="0" smtClean="0"/>
              <a:t>Sensibilización</a:t>
            </a:r>
            <a:r>
              <a:rPr lang="es-ES_tradnl" sz="7000" spc="-25" dirty="0" smtClean="0"/>
              <a:t/>
            </a:r>
            <a:br>
              <a:rPr lang="es-ES_tradnl" sz="7000" spc="-25" dirty="0" smtClean="0"/>
            </a:br>
            <a:r>
              <a:rPr sz="7000" spc="-25" dirty="0" smtClean="0"/>
              <a:t>Rendición</a:t>
            </a:r>
            <a:r>
              <a:rPr sz="7000" spc="-110" dirty="0" smtClean="0"/>
              <a:t> </a:t>
            </a:r>
            <a:r>
              <a:rPr sz="7000" spc="5" dirty="0"/>
              <a:t>de </a:t>
            </a:r>
            <a:r>
              <a:rPr sz="7000" spc="-1930" dirty="0"/>
              <a:t> </a:t>
            </a:r>
            <a:r>
              <a:rPr sz="7000" spc="-25" dirty="0"/>
              <a:t>Cuentas</a:t>
            </a:r>
            <a:endParaRPr sz="7000" dirty="0"/>
          </a:p>
        </p:txBody>
      </p:sp>
      <p:sp>
        <p:nvSpPr>
          <p:cNvPr id="8" name="object 8"/>
          <p:cNvSpPr txBox="1"/>
          <p:nvPr/>
        </p:nvSpPr>
        <p:spPr>
          <a:xfrm>
            <a:off x="76200" y="6250940"/>
            <a:ext cx="8386445" cy="1321516"/>
          </a:xfrm>
          <a:prstGeom prst="rect">
            <a:avLst/>
          </a:prstGeom>
        </p:spPr>
        <p:txBody>
          <a:bodyPr vert="horz" wrap="square" lIns="0" tIns="12700" rIns="0" bIns="0" rtlCol="0">
            <a:spAutoFit/>
          </a:bodyPr>
          <a:lstStyle/>
          <a:p>
            <a:pPr algn="ctr">
              <a:lnSpc>
                <a:spcPct val="100000"/>
              </a:lnSpc>
              <a:spcBef>
                <a:spcPts val="100"/>
              </a:spcBef>
            </a:pPr>
            <a:endParaRPr sz="4200" dirty="0">
              <a:latin typeface="Lucida Sans Unicode"/>
              <a:cs typeface="Lucida Sans Unicode"/>
            </a:endParaRPr>
          </a:p>
          <a:p>
            <a:pPr marL="607060" algn="ctr">
              <a:lnSpc>
                <a:spcPct val="100000"/>
              </a:lnSpc>
              <a:spcBef>
                <a:spcPts val="125"/>
              </a:spcBef>
            </a:pPr>
            <a:r>
              <a:rPr sz="4200" spc="-45" dirty="0" smtClean="0">
                <a:solidFill>
                  <a:srgbClr val="403C3B"/>
                </a:solidFill>
                <a:latin typeface="Lucida Sans Unicode"/>
                <a:cs typeface="Lucida Sans Unicode"/>
              </a:rPr>
              <a:t>202</a:t>
            </a:r>
            <a:r>
              <a:rPr lang="en-US" sz="4200" spc="-45" dirty="0">
                <a:solidFill>
                  <a:srgbClr val="403C3B"/>
                </a:solidFill>
                <a:latin typeface="Lucida Sans Unicode"/>
                <a:cs typeface="Lucida Sans Unicode"/>
              </a:rPr>
              <a:t>2</a:t>
            </a:r>
            <a:r>
              <a:rPr sz="3750" spc="-45" dirty="0" smtClean="0">
                <a:solidFill>
                  <a:srgbClr val="403C3B"/>
                </a:solidFill>
                <a:latin typeface="Microsoft Sans Serif"/>
                <a:cs typeface="Microsoft Sans Serif"/>
              </a:rPr>
              <a:t>-</a:t>
            </a:r>
            <a:r>
              <a:rPr sz="4200" spc="-45" dirty="0" smtClean="0">
                <a:solidFill>
                  <a:srgbClr val="403C3B"/>
                </a:solidFill>
                <a:latin typeface="Lucida Sans Unicode"/>
                <a:cs typeface="Lucida Sans Unicode"/>
              </a:rPr>
              <a:t>202</a:t>
            </a:r>
            <a:r>
              <a:rPr lang="en-US" sz="4200" spc="-45" dirty="0" smtClean="0">
                <a:solidFill>
                  <a:srgbClr val="403C3B"/>
                </a:solidFill>
                <a:latin typeface="Lucida Sans Unicode"/>
                <a:cs typeface="Lucida Sans Unicode"/>
              </a:rPr>
              <a:t>3</a:t>
            </a:r>
            <a:endParaRPr sz="4200" dirty="0">
              <a:latin typeface="Lucida Sans Unicode"/>
              <a:cs typeface="Lucida Sans Unicode"/>
            </a:endParaRPr>
          </a:p>
        </p:txBody>
      </p:sp>
      <p:sp>
        <p:nvSpPr>
          <p:cNvPr id="9" name="object 9"/>
          <p:cNvSpPr/>
          <p:nvPr/>
        </p:nvSpPr>
        <p:spPr>
          <a:xfrm>
            <a:off x="0" y="5516879"/>
            <a:ext cx="4770120" cy="4770120"/>
          </a:xfrm>
          <a:custGeom>
            <a:avLst/>
            <a:gdLst/>
            <a:ahLst/>
            <a:cxnLst/>
            <a:rect l="l" t="t" r="r" b="b"/>
            <a:pathLst>
              <a:path w="4770120" h="4770120">
                <a:moveTo>
                  <a:pt x="0" y="0"/>
                </a:moveTo>
                <a:lnTo>
                  <a:pt x="0" y="4770050"/>
                </a:lnTo>
                <a:lnTo>
                  <a:pt x="4769993" y="4770050"/>
                </a:lnTo>
                <a:lnTo>
                  <a:pt x="0" y="0"/>
                </a:lnTo>
                <a:close/>
              </a:path>
            </a:pathLst>
          </a:custGeom>
          <a:solidFill>
            <a:srgbClr val="C69A47"/>
          </a:solidFill>
        </p:spPr>
        <p:txBody>
          <a:bodyPr wrap="square" lIns="0" tIns="0" rIns="0" bIns="0" rtlCol="0"/>
          <a:lstStyle/>
          <a:p>
            <a:endParaRPr/>
          </a:p>
        </p:txBody>
      </p:sp>
      <p:sp>
        <p:nvSpPr>
          <p:cNvPr id="10" name="CuadroTexto 9">
            <a:extLst>
              <a:ext uri="{FF2B5EF4-FFF2-40B4-BE49-F238E27FC236}">
                <a16:creationId xmlns="" xmlns:a16="http://schemas.microsoft.com/office/drawing/2014/main" id="{3E50CE76-1D9C-D744-A4AE-46E9BB363DCA}"/>
              </a:ext>
            </a:extLst>
          </p:cNvPr>
          <p:cNvSpPr txBox="1"/>
          <p:nvPr/>
        </p:nvSpPr>
        <p:spPr>
          <a:xfrm>
            <a:off x="12184380" y="11772900"/>
            <a:ext cx="184731" cy="369332"/>
          </a:xfrm>
          <a:prstGeom prst="rect">
            <a:avLst/>
          </a:prstGeom>
          <a:noFill/>
        </p:spPr>
        <p:txBody>
          <a:bodyPr wrap="none" rtlCol="0">
            <a:spAutoFit/>
          </a:bodyPr>
          <a:lstStyle/>
          <a:p>
            <a:endParaRPr lang="es-CO"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solidFill>
            <a:srgbClr val="F0EEE0"/>
          </a:solidFill>
        </p:spPr>
        <p:txBody>
          <a:bodyPr wrap="square" lIns="0" tIns="0" rIns="0" bIns="0" rtlCol="0"/>
          <a:lstStyle/>
          <a:p>
            <a:endParaRPr/>
          </a:p>
        </p:txBody>
      </p:sp>
      <p:grpSp>
        <p:nvGrpSpPr>
          <p:cNvPr id="3" name="object 3"/>
          <p:cNvGrpSpPr/>
          <p:nvPr/>
        </p:nvGrpSpPr>
        <p:grpSpPr>
          <a:xfrm>
            <a:off x="0" y="0"/>
            <a:ext cx="18284951" cy="10287000"/>
            <a:chOff x="0" y="0"/>
            <a:chExt cx="18284951" cy="10287000"/>
          </a:xfrm>
        </p:grpSpPr>
        <p:pic>
          <p:nvPicPr>
            <p:cNvPr id="4" name="object 4"/>
            <p:cNvPicPr/>
            <p:nvPr/>
          </p:nvPicPr>
          <p:blipFill>
            <a:blip r:embed="rId2">
              <a:extLst>
                <a:ext uri="{28A0092B-C50C-407E-A947-70E740481C1C}">
                  <a14:useLocalDpi xmlns:a14="http://schemas.microsoft.com/office/drawing/2010/main" val="0"/>
                </a:ext>
              </a:extLst>
            </a:blip>
            <a:srcRect/>
            <a:stretch/>
          </p:blipFill>
          <p:spPr>
            <a:xfrm>
              <a:off x="8570975" y="602462"/>
              <a:ext cx="8676000" cy="6465600"/>
            </a:xfrm>
            <a:prstGeom prst="rect">
              <a:avLst/>
            </a:prstGeom>
          </p:spPr>
        </p:pic>
        <p:sp>
          <p:nvSpPr>
            <p:cNvPr id="5" name="object 5"/>
            <p:cNvSpPr/>
            <p:nvPr/>
          </p:nvSpPr>
          <p:spPr>
            <a:xfrm>
              <a:off x="13459967" y="579119"/>
              <a:ext cx="3801110" cy="3801110"/>
            </a:xfrm>
            <a:custGeom>
              <a:avLst/>
              <a:gdLst/>
              <a:ahLst/>
              <a:cxnLst/>
              <a:rect l="l" t="t" r="r" b="b"/>
              <a:pathLst>
                <a:path w="3801109" h="3801110">
                  <a:moveTo>
                    <a:pt x="3800855" y="0"/>
                  </a:moveTo>
                  <a:lnTo>
                    <a:pt x="0" y="0"/>
                  </a:lnTo>
                  <a:lnTo>
                    <a:pt x="3800855" y="3800855"/>
                  </a:lnTo>
                  <a:lnTo>
                    <a:pt x="3800855" y="0"/>
                  </a:lnTo>
                  <a:close/>
                </a:path>
              </a:pathLst>
            </a:custGeom>
            <a:solidFill>
              <a:srgbClr val="C69A47"/>
            </a:solidFill>
          </p:spPr>
          <p:txBody>
            <a:bodyPr wrap="square" lIns="0" tIns="0" rIns="0" bIns="0" rtlCol="0"/>
            <a:lstStyle/>
            <a:p>
              <a:endParaRPr/>
            </a:p>
          </p:txBody>
        </p:sp>
        <p:sp>
          <p:nvSpPr>
            <p:cNvPr id="6" name="object 6"/>
            <p:cNvSpPr/>
            <p:nvPr/>
          </p:nvSpPr>
          <p:spPr>
            <a:xfrm>
              <a:off x="0" y="0"/>
              <a:ext cx="16294100" cy="10287000"/>
            </a:xfrm>
            <a:custGeom>
              <a:avLst/>
              <a:gdLst/>
              <a:ahLst/>
              <a:cxnLst/>
              <a:rect l="l" t="t" r="r" b="b"/>
              <a:pathLst>
                <a:path w="16294100" h="10287000">
                  <a:moveTo>
                    <a:pt x="6007989" y="0"/>
                  </a:moveTo>
                  <a:lnTo>
                    <a:pt x="0" y="0"/>
                  </a:lnTo>
                  <a:lnTo>
                    <a:pt x="0" y="10286998"/>
                  </a:lnTo>
                  <a:lnTo>
                    <a:pt x="16294100" y="10286996"/>
                  </a:lnTo>
                  <a:lnTo>
                    <a:pt x="6007989" y="0"/>
                  </a:lnTo>
                  <a:close/>
                </a:path>
              </a:pathLst>
            </a:custGeom>
            <a:solidFill>
              <a:srgbClr val="F0EEE0"/>
            </a:solidFill>
          </p:spPr>
          <p:txBody>
            <a:bodyPr wrap="square" lIns="0" tIns="0" rIns="0" bIns="0" rtlCol="0"/>
            <a:lstStyle/>
            <a:p>
              <a:endParaRPr dirty="0"/>
            </a:p>
          </p:txBody>
        </p:sp>
        <p:sp>
          <p:nvSpPr>
            <p:cNvPr id="7" name="object 7"/>
            <p:cNvSpPr/>
            <p:nvPr/>
          </p:nvSpPr>
          <p:spPr>
            <a:xfrm>
              <a:off x="1027175" y="8403337"/>
              <a:ext cx="4973955" cy="116205"/>
            </a:xfrm>
            <a:custGeom>
              <a:avLst/>
              <a:gdLst/>
              <a:ahLst/>
              <a:cxnLst/>
              <a:rect l="l" t="t" r="r" b="b"/>
              <a:pathLst>
                <a:path w="4973955" h="116204">
                  <a:moveTo>
                    <a:pt x="4973828" y="0"/>
                  </a:moveTo>
                  <a:lnTo>
                    <a:pt x="0" y="0"/>
                  </a:lnTo>
                  <a:lnTo>
                    <a:pt x="0" y="115822"/>
                  </a:lnTo>
                  <a:lnTo>
                    <a:pt x="4973828" y="115822"/>
                  </a:lnTo>
                  <a:lnTo>
                    <a:pt x="4973828" y="0"/>
                  </a:lnTo>
                  <a:close/>
                </a:path>
              </a:pathLst>
            </a:custGeom>
            <a:solidFill>
              <a:srgbClr val="F0E11A"/>
            </a:solidFill>
          </p:spPr>
          <p:txBody>
            <a:bodyPr wrap="square" lIns="0" tIns="0" rIns="0" bIns="0" rtlCol="0"/>
            <a:lstStyle/>
            <a:p>
              <a:endParaRPr/>
            </a:p>
          </p:txBody>
        </p:sp>
        <p:pic>
          <p:nvPicPr>
            <p:cNvPr id="8" name="object 8"/>
            <p:cNvPicPr/>
            <p:nvPr/>
          </p:nvPicPr>
          <p:blipFill>
            <a:blip r:embed="rId3" cstate="print"/>
            <a:stretch>
              <a:fillRect/>
            </a:stretch>
          </p:blipFill>
          <p:spPr>
            <a:xfrm>
              <a:off x="13950695" y="8601456"/>
              <a:ext cx="4334256" cy="1316736"/>
            </a:xfrm>
            <a:prstGeom prst="rect">
              <a:avLst/>
            </a:prstGeom>
          </p:spPr>
        </p:pic>
      </p:grpSp>
      <p:sp>
        <p:nvSpPr>
          <p:cNvPr id="10" name="object 10"/>
          <p:cNvSpPr txBox="1">
            <a:spLocks noGrp="1"/>
          </p:cNvSpPr>
          <p:nvPr>
            <p:ph type="title"/>
          </p:nvPr>
        </p:nvSpPr>
        <p:spPr>
          <a:xfrm>
            <a:off x="747865" y="1038863"/>
            <a:ext cx="7849547" cy="2044791"/>
          </a:xfrm>
          <a:prstGeom prst="rect">
            <a:avLst/>
          </a:prstGeom>
        </p:spPr>
        <p:txBody>
          <a:bodyPr vert="horz" wrap="square" lIns="0" tIns="13335" rIns="0" bIns="0" rtlCol="0">
            <a:spAutoFit/>
          </a:bodyPr>
          <a:lstStyle/>
          <a:p>
            <a:r>
              <a:rPr lang="es-CO" sz="6600" dirty="0"/>
              <a:t>Objetivo General</a:t>
            </a:r>
            <a:br>
              <a:rPr lang="es-CO" sz="6600" dirty="0"/>
            </a:br>
            <a:endParaRPr lang="es-CO" sz="6600" dirty="0">
              <a:effectLst/>
            </a:endParaRPr>
          </a:p>
        </p:txBody>
      </p:sp>
      <p:grpSp>
        <p:nvGrpSpPr>
          <p:cNvPr id="11" name="object 11"/>
          <p:cNvGrpSpPr/>
          <p:nvPr/>
        </p:nvGrpSpPr>
        <p:grpSpPr>
          <a:xfrm>
            <a:off x="6001511" y="8403337"/>
            <a:ext cx="7945755" cy="116205"/>
            <a:chOff x="6001511" y="8403337"/>
            <a:chExt cx="7945755" cy="116205"/>
          </a:xfrm>
        </p:grpSpPr>
        <p:sp>
          <p:nvSpPr>
            <p:cNvPr id="12" name="object 12"/>
            <p:cNvSpPr/>
            <p:nvPr/>
          </p:nvSpPr>
          <p:spPr>
            <a:xfrm>
              <a:off x="6001511" y="8403337"/>
              <a:ext cx="4266565" cy="116205"/>
            </a:xfrm>
            <a:custGeom>
              <a:avLst/>
              <a:gdLst/>
              <a:ahLst/>
              <a:cxnLst/>
              <a:rect l="l" t="t" r="r" b="b"/>
              <a:pathLst>
                <a:path w="4266565" h="116204">
                  <a:moveTo>
                    <a:pt x="4266565" y="0"/>
                  </a:moveTo>
                  <a:lnTo>
                    <a:pt x="0" y="0"/>
                  </a:lnTo>
                  <a:lnTo>
                    <a:pt x="0" y="115822"/>
                  </a:lnTo>
                  <a:lnTo>
                    <a:pt x="4266565" y="115822"/>
                  </a:lnTo>
                  <a:lnTo>
                    <a:pt x="4266565" y="0"/>
                  </a:lnTo>
                  <a:close/>
                </a:path>
              </a:pathLst>
            </a:custGeom>
            <a:solidFill>
              <a:srgbClr val="041BEB"/>
            </a:solidFill>
          </p:spPr>
          <p:txBody>
            <a:bodyPr wrap="square" lIns="0" tIns="0" rIns="0" bIns="0" rtlCol="0"/>
            <a:lstStyle/>
            <a:p>
              <a:endParaRPr/>
            </a:p>
          </p:txBody>
        </p:sp>
        <p:sp>
          <p:nvSpPr>
            <p:cNvPr id="13" name="object 13"/>
            <p:cNvSpPr/>
            <p:nvPr/>
          </p:nvSpPr>
          <p:spPr>
            <a:xfrm>
              <a:off x="10268711" y="8403337"/>
              <a:ext cx="3678554" cy="116205"/>
            </a:xfrm>
            <a:custGeom>
              <a:avLst/>
              <a:gdLst/>
              <a:ahLst/>
              <a:cxnLst/>
              <a:rect l="l" t="t" r="r" b="b"/>
              <a:pathLst>
                <a:path w="3678555" h="116204">
                  <a:moveTo>
                    <a:pt x="3678427" y="0"/>
                  </a:moveTo>
                  <a:lnTo>
                    <a:pt x="0" y="0"/>
                  </a:lnTo>
                  <a:lnTo>
                    <a:pt x="0" y="115822"/>
                  </a:lnTo>
                  <a:lnTo>
                    <a:pt x="3678427" y="115822"/>
                  </a:lnTo>
                  <a:lnTo>
                    <a:pt x="3678427" y="0"/>
                  </a:lnTo>
                  <a:close/>
                </a:path>
              </a:pathLst>
            </a:custGeom>
            <a:solidFill>
              <a:srgbClr val="F40000"/>
            </a:solidFill>
          </p:spPr>
          <p:txBody>
            <a:bodyPr wrap="square" lIns="0" tIns="0" rIns="0" bIns="0" rtlCol="0"/>
            <a:lstStyle/>
            <a:p>
              <a:endParaRPr/>
            </a:p>
          </p:txBody>
        </p:sp>
      </p:grpSp>
      <p:sp>
        <p:nvSpPr>
          <p:cNvPr id="18" name="object 9">
            <a:extLst>
              <a:ext uri="{FF2B5EF4-FFF2-40B4-BE49-F238E27FC236}">
                <a16:creationId xmlns="" xmlns:a16="http://schemas.microsoft.com/office/drawing/2014/main" id="{4BC4E2CC-1570-E94E-A749-3D14747DECF7}"/>
              </a:ext>
            </a:extLst>
          </p:cNvPr>
          <p:cNvSpPr txBox="1"/>
          <p:nvPr/>
        </p:nvSpPr>
        <p:spPr>
          <a:xfrm>
            <a:off x="533399" y="2950092"/>
            <a:ext cx="12192001" cy="4936608"/>
          </a:xfrm>
          <a:prstGeom prst="rect">
            <a:avLst/>
          </a:prstGeom>
        </p:spPr>
        <p:txBody>
          <a:bodyPr vert="horz" wrap="square" lIns="0" tIns="12065" rIns="0" bIns="0" rtlCol="0">
            <a:spAutoFit/>
          </a:bodyPr>
          <a:lstStyle/>
          <a:p>
            <a:r>
              <a:rPr lang="es-ES" sz="4000" dirty="0" smtClean="0"/>
              <a:t>Lograr </a:t>
            </a:r>
            <a:r>
              <a:rPr lang="es-ES" sz="4000" dirty="0"/>
              <a:t>un espacio permanente de </a:t>
            </a:r>
            <a:endParaRPr lang="es-ES" sz="4000" dirty="0" smtClean="0"/>
          </a:p>
          <a:p>
            <a:r>
              <a:rPr lang="es-ES" sz="4000" dirty="0" smtClean="0"/>
              <a:t>interacción </a:t>
            </a:r>
            <a:r>
              <a:rPr lang="es-ES" sz="4000" dirty="0"/>
              <a:t>a través de la Rendición </a:t>
            </a:r>
            <a:r>
              <a:rPr lang="es-ES" sz="4000" dirty="0" smtClean="0"/>
              <a:t>de </a:t>
            </a:r>
          </a:p>
          <a:p>
            <a:r>
              <a:rPr lang="es-ES" sz="4000" dirty="0" smtClean="0"/>
              <a:t>Cuentas </a:t>
            </a:r>
            <a:r>
              <a:rPr lang="es-ES" sz="4000" dirty="0"/>
              <a:t>a la ciudadanía, a partir del dialogo </a:t>
            </a:r>
            <a:endParaRPr lang="es-ES" sz="4000" dirty="0" smtClean="0"/>
          </a:p>
          <a:p>
            <a:r>
              <a:rPr lang="es-ES" sz="4000" dirty="0" smtClean="0"/>
              <a:t>continuo </a:t>
            </a:r>
            <a:r>
              <a:rPr lang="es-ES" sz="4000" dirty="0"/>
              <a:t>y transparente</a:t>
            </a:r>
            <a:r>
              <a:rPr lang="es-ES" sz="4000" dirty="0" smtClean="0"/>
              <a:t>, promoviendo </a:t>
            </a:r>
            <a:r>
              <a:rPr lang="es-ES" sz="4000" dirty="0"/>
              <a:t>espacios </a:t>
            </a:r>
            <a:endParaRPr lang="es-ES" sz="4000" dirty="0" smtClean="0"/>
          </a:p>
          <a:p>
            <a:r>
              <a:rPr lang="es-ES" sz="4000" dirty="0" smtClean="0"/>
              <a:t>de </a:t>
            </a:r>
            <a:r>
              <a:rPr lang="es-ES" sz="4000" dirty="0"/>
              <a:t>interlocución de doble vía entre la entidad y </a:t>
            </a:r>
            <a:r>
              <a:rPr lang="es-ES" sz="4000" dirty="0" smtClean="0"/>
              <a:t>sus diferentes  grupos  de  </a:t>
            </a:r>
            <a:r>
              <a:rPr lang="es-ES" sz="4000" dirty="0"/>
              <a:t>valor con el propósito de dar a conocer la </a:t>
            </a:r>
            <a:r>
              <a:rPr lang="es-ES" sz="4000" dirty="0" smtClean="0"/>
              <a:t>gestión realizada </a:t>
            </a:r>
            <a:r>
              <a:rPr lang="es-ES" sz="4000" dirty="0"/>
              <a:t>por El Senado de </a:t>
            </a:r>
            <a:r>
              <a:rPr lang="es-ES" sz="4000" dirty="0" smtClean="0"/>
              <a:t>la República</a:t>
            </a:r>
            <a:r>
              <a:rPr lang="es-ES" sz="4000" dirty="0"/>
              <a:t>, </a:t>
            </a:r>
            <a:endParaRPr lang="es-ES" sz="4000" dirty="0" smtClean="0"/>
          </a:p>
          <a:p>
            <a:r>
              <a:rPr lang="es-ES" sz="4000" dirty="0" smtClean="0"/>
              <a:t>en </a:t>
            </a:r>
            <a:r>
              <a:rPr lang="es-ES" sz="4000" dirty="0"/>
              <a:t>relación con el desarrollo de </a:t>
            </a:r>
            <a:r>
              <a:rPr lang="es-ES" sz="4000" dirty="0" smtClean="0"/>
              <a:t>su objeto </a:t>
            </a:r>
            <a:r>
              <a:rPr lang="es-ES" sz="4000" dirty="0"/>
              <a:t>misional.</a:t>
            </a:r>
            <a:endParaRPr sz="4000" dirty="0">
              <a:latin typeface="Lucida Sans Unicode"/>
              <a:cs typeface="Lucida Sans Unicode"/>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3150108"/>
            <a:ext cx="1524000" cy="1249680"/>
          </a:xfrm>
          <a:custGeom>
            <a:avLst/>
            <a:gdLst/>
            <a:ahLst/>
            <a:cxnLst/>
            <a:rect l="l" t="t" r="r" b="b"/>
            <a:pathLst>
              <a:path w="1524000" h="1249679">
                <a:moveTo>
                  <a:pt x="1115949" y="0"/>
                </a:moveTo>
                <a:lnTo>
                  <a:pt x="0" y="0"/>
                </a:lnTo>
                <a:lnTo>
                  <a:pt x="0" y="1249172"/>
                </a:lnTo>
                <a:lnTo>
                  <a:pt x="1115949" y="1249172"/>
                </a:lnTo>
                <a:lnTo>
                  <a:pt x="1523619" y="625094"/>
                </a:lnTo>
                <a:lnTo>
                  <a:pt x="1115949" y="0"/>
                </a:lnTo>
                <a:close/>
              </a:path>
            </a:pathLst>
          </a:custGeom>
          <a:solidFill>
            <a:srgbClr val="C69A47"/>
          </a:solidFill>
        </p:spPr>
        <p:txBody>
          <a:bodyPr wrap="square" lIns="0" tIns="0" rIns="0" bIns="0" rtlCol="0"/>
          <a:lstStyle/>
          <a:p>
            <a:endParaRPr/>
          </a:p>
        </p:txBody>
      </p:sp>
      <p:sp>
        <p:nvSpPr>
          <p:cNvPr id="3" name="object 3"/>
          <p:cNvSpPr txBox="1">
            <a:spLocks noGrp="1"/>
          </p:cNvSpPr>
          <p:nvPr>
            <p:ph type="title"/>
          </p:nvPr>
        </p:nvSpPr>
        <p:spPr>
          <a:xfrm>
            <a:off x="990600" y="1143884"/>
            <a:ext cx="10694721" cy="1091324"/>
          </a:xfrm>
          <a:prstGeom prst="rect">
            <a:avLst/>
          </a:prstGeom>
        </p:spPr>
        <p:txBody>
          <a:bodyPr vert="horz" wrap="square" lIns="0" tIns="13970" rIns="0" bIns="0" rtlCol="0">
            <a:spAutoFit/>
          </a:bodyPr>
          <a:lstStyle/>
          <a:p>
            <a:pPr marL="12700">
              <a:lnSpc>
                <a:spcPct val="100000"/>
              </a:lnSpc>
              <a:spcBef>
                <a:spcPts val="110"/>
              </a:spcBef>
            </a:pPr>
            <a:r>
              <a:rPr lang="en-US" sz="7000" spc="-70" dirty="0" err="1"/>
              <a:t>Objetivos</a:t>
            </a:r>
            <a:r>
              <a:rPr lang="en-US" sz="7000" spc="-70" dirty="0"/>
              <a:t> </a:t>
            </a:r>
            <a:r>
              <a:rPr lang="en-US" sz="7000" spc="-70" dirty="0" err="1"/>
              <a:t>Específicos</a:t>
            </a:r>
            <a:endParaRPr sz="7000" dirty="0"/>
          </a:p>
        </p:txBody>
      </p:sp>
      <p:sp>
        <p:nvSpPr>
          <p:cNvPr id="5" name="object 5"/>
          <p:cNvSpPr/>
          <p:nvPr/>
        </p:nvSpPr>
        <p:spPr>
          <a:xfrm>
            <a:off x="0" y="4838700"/>
            <a:ext cx="1524000" cy="2934970"/>
          </a:xfrm>
          <a:custGeom>
            <a:avLst/>
            <a:gdLst/>
            <a:ahLst/>
            <a:cxnLst/>
            <a:rect l="l" t="t" r="r" b="b"/>
            <a:pathLst>
              <a:path w="1524000" h="2934970">
                <a:moveTo>
                  <a:pt x="1523619" y="2310003"/>
                </a:moveTo>
                <a:lnTo>
                  <a:pt x="1115949" y="1684274"/>
                </a:lnTo>
                <a:lnTo>
                  <a:pt x="0" y="1684274"/>
                </a:lnTo>
                <a:lnTo>
                  <a:pt x="0" y="2934716"/>
                </a:lnTo>
                <a:lnTo>
                  <a:pt x="1115949" y="2934716"/>
                </a:lnTo>
                <a:lnTo>
                  <a:pt x="1523619" y="2310003"/>
                </a:lnTo>
                <a:close/>
              </a:path>
              <a:path w="1524000" h="2934970">
                <a:moveTo>
                  <a:pt x="1523619" y="625729"/>
                </a:moveTo>
                <a:lnTo>
                  <a:pt x="1115949" y="0"/>
                </a:lnTo>
                <a:lnTo>
                  <a:pt x="0" y="0"/>
                </a:lnTo>
                <a:lnTo>
                  <a:pt x="0" y="1250442"/>
                </a:lnTo>
                <a:lnTo>
                  <a:pt x="1115949" y="1250442"/>
                </a:lnTo>
                <a:lnTo>
                  <a:pt x="1523619" y="625729"/>
                </a:lnTo>
                <a:close/>
              </a:path>
            </a:pathLst>
          </a:custGeom>
          <a:solidFill>
            <a:srgbClr val="C69A47"/>
          </a:solidFill>
        </p:spPr>
        <p:txBody>
          <a:bodyPr wrap="square" lIns="0" tIns="0" rIns="0" bIns="0" rtlCol="0"/>
          <a:lstStyle/>
          <a:p>
            <a:endParaRPr/>
          </a:p>
        </p:txBody>
      </p:sp>
      <p:sp>
        <p:nvSpPr>
          <p:cNvPr id="6" name="Rectángulo 5"/>
          <p:cNvSpPr/>
          <p:nvPr/>
        </p:nvSpPr>
        <p:spPr>
          <a:xfrm>
            <a:off x="1828800" y="2919592"/>
            <a:ext cx="15697200" cy="5416867"/>
          </a:xfrm>
          <a:prstGeom prst="rect">
            <a:avLst/>
          </a:prstGeom>
        </p:spPr>
        <p:txBody>
          <a:bodyPr wrap="square">
            <a:spAutoFit/>
          </a:bodyPr>
          <a:lstStyle/>
          <a:p>
            <a:r>
              <a:rPr lang="es-ES" sz="4400" dirty="0"/>
              <a:t>1. Fijar los lineamientos de la estrategia de Rendición de Cuentas </a:t>
            </a:r>
            <a:r>
              <a:rPr lang="es-ES" sz="4400" dirty="0" smtClean="0"/>
              <a:t>para garantizar </a:t>
            </a:r>
            <a:r>
              <a:rPr lang="es-ES" sz="4400" dirty="0"/>
              <a:t>la transparencia.</a:t>
            </a:r>
          </a:p>
          <a:p>
            <a:endParaRPr lang="es-ES" sz="2000" dirty="0" smtClean="0"/>
          </a:p>
          <a:p>
            <a:r>
              <a:rPr lang="es-ES" sz="4400" dirty="0" smtClean="0"/>
              <a:t>2</a:t>
            </a:r>
            <a:r>
              <a:rPr lang="es-ES" sz="4400" dirty="0"/>
              <a:t>. Informar los resultados y avances de la gestión del Senado de la</a:t>
            </a:r>
          </a:p>
          <a:p>
            <a:r>
              <a:rPr lang="es-ES" sz="4400" dirty="0"/>
              <a:t>República, tanto en el ámbito legislativo, como administrativo.</a:t>
            </a:r>
          </a:p>
          <a:p>
            <a:endParaRPr lang="es-ES" sz="1400" dirty="0" smtClean="0"/>
          </a:p>
          <a:p>
            <a:r>
              <a:rPr lang="es-ES" sz="4400" dirty="0" smtClean="0"/>
              <a:t>3</a:t>
            </a:r>
            <a:r>
              <a:rPr lang="es-ES" sz="4400" dirty="0"/>
              <a:t>. Garantizar el ejercicio de control social por medio de un lenguaje claro </a:t>
            </a:r>
            <a:r>
              <a:rPr lang="es-ES" sz="4400" dirty="0" smtClean="0"/>
              <a:t>y sencillo</a:t>
            </a:r>
            <a:r>
              <a:rPr lang="es-ES" sz="4400" dirty="0"/>
              <a:t>. Dando cumplimiento a lo dispuesto por la Ley 1757 de 2015.</a:t>
            </a:r>
            <a:endParaRPr lang="es-ES" sz="44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a:extLst>
              <a:ext uri="{FF2B5EF4-FFF2-40B4-BE49-F238E27FC236}">
                <a16:creationId xmlns="" xmlns:a16="http://schemas.microsoft.com/office/drawing/2014/main" id="{F5BA335E-9228-FD40-A50C-896E51DC5759}"/>
              </a:ext>
            </a:extLst>
          </p:cNvPr>
          <p:cNvSpPr txBox="1">
            <a:spLocks noGrp="1"/>
          </p:cNvSpPr>
          <p:nvPr>
            <p:ph type="title"/>
          </p:nvPr>
        </p:nvSpPr>
        <p:spPr>
          <a:xfrm>
            <a:off x="990600" y="495300"/>
            <a:ext cx="14935200" cy="1091324"/>
          </a:xfrm>
          <a:prstGeom prst="rect">
            <a:avLst/>
          </a:prstGeom>
        </p:spPr>
        <p:txBody>
          <a:bodyPr vert="horz" wrap="square" lIns="0" tIns="13970" rIns="0" bIns="0" rtlCol="0">
            <a:spAutoFit/>
          </a:bodyPr>
          <a:lstStyle/>
          <a:p>
            <a:pPr marL="12700">
              <a:lnSpc>
                <a:spcPct val="100000"/>
              </a:lnSpc>
              <a:spcBef>
                <a:spcPts val="110"/>
              </a:spcBef>
            </a:pPr>
            <a:r>
              <a:rPr lang="en-US" sz="7000" spc="-355" dirty="0" smtClean="0"/>
              <a:t>Marco </a:t>
            </a:r>
            <a:r>
              <a:rPr lang="en-US" sz="7000" spc="-355" dirty="0" err="1" smtClean="0"/>
              <a:t>Normativo</a:t>
            </a:r>
            <a:endParaRPr sz="7000" dirty="0"/>
          </a:p>
        </p:txBody>
      </p:sp>
      <p:sp>
        <p:nvSpPr>
          <p:cNvPr id="2" name="Rectángulo 1"/>
          <p:cNvSpPr/>
          <p:nvPr/>
        </p:nvSpPr>
        <p:spPr>
          <a:xfrm>
            <a:off x="1447800" y="4381500"/>
            <a:ext cx="15544800" cy="4031873"/>
          </a:xfrm>
          <a:prstGeom prst="rect">
            <a:avLst/>
          </a:prstGeom>
        </p:spPr>
        <p:txBody>
          <a:bodyPr wrap="square">
            <a:spAutoFit/>
          </a:bodyPr>
          <a:lstStyle/>
          <a:p>
            <a:pPr algn="just"/>
            <a:r>
              <a:rPr lang="es-ES" sz="2800" dirty="0" smtClean="0"/>
              <a:t>El </a:t>
            </a:r>
            <a:r>
              <a:rPr lang="es-ES" sz="2800" dirty="0"/>
              <a:t>Procedimiento para la Rendición de Cuentas”, Código: PE-Pr04</a:t>
            </a:r>
            <a:r>
              <a:rPr lang="es-ES" sz="2800" dirty="0" smtClean="0"/>
              <a:t>, aprobado </a:t>
            </a:r>
            <a:r>
              <a:rPr lang="es-ES" sz="2800" dirty="0"/>
              <a:t>el 14 de Septiembre de 2020, en su versión 6.0 y la Resolución No. </a:t>
            </a:r>
            <a:r>
              <a:rPr lang="es-ES" sz="2800" dirty="0" smtClean="0"/>
              <a:t>360 de </a:t>
            </a:r>
            <a:r>
              <a:rPr lang="es-ES" sz="2800" dirty="0"/>
              <a:t>2015, Por la cual se crea un grupo de trabajo para la Rendición de Cuentas</a:t>
            </a:r>
            <a:r>
              <a:rPr lang="es-ES" sz="2800" dirty="0" smtClean="0"/>
              <a:t>.</a:t>
            </a:r>
          </a:p>
          <a:p>
            <a:pPr algn="just"/>
            <a:endParaRPr lang="es-ES" sz="1600" dirty="0"/>
          </a:p>
          <a:p>
            <a:pPr algn="just"/>
            <a:r>
              <a:rPr lang="es-ES" sz="2800" dirty="0" smtClean="0"/>
              <a:t>Plan Anticorrupci</a:t>
            </a:r>
            <a:r>
              <a:rPr lang="es-ES" sz="2800" dirty="0" smtClean="0"/>
              <a:t>ón y de Atención Ciudadana y el Plan de Congreso Abierto, incorporan el componente “Rendición de Cuentas”</a:t>
            </a:r>
          </a:p>
          <a:p>
            <a:pPr marL="457200" indent="-457200" algn="just">
              <a:buFontTx/>
              <a:buChar char="-"/>
            </a:pPr>
            <a:endParaRPr lang="es-ES" sz="1600" dirty="0"/>
          </a:p>
          <a:p>
            <a:pPr algn="just"/>
            <a:r>
              <a:rPr lang="es-ES" sz="2800" dirty="0" smtClean="0"/>
              <a:t>Plan Estratégico </a:t>
            </a:r>
            <a:r>
              <a:rPr lang="es-CO" sz="2800" dirty="0">
                <a:cs typeface="Lucida Sans Unicode"/>
              </a:rPr>
              <a:t>2021 -2024, el eje 1 de </a:t>
            </a:r>
            <a:r>
              <a:rPr lang="es-CO" sz="2800" dirty="0" smtClean="0">
                <a:cs typeface="Lucida Sans Unicode"/>
              </a:rPr>
              <a:t>“Transparencia”, </a:t>
            </a:r>
            <a:r>
              <a:rPr lang="es-CO" sz="2800" dirty="0">
                <a:cs typeface="Lucida Sans Unicode"/>
              </a:rPr>
              <a:t>para apoyar el cumplimiento del objetivo estratégico OE1: Mejorar la percepción y la imagen del Senado ante la ciudadanía, a través de la utilización de todos los medios de comunicación apropiados</a:t>
            </a:r>
            <a:endParaRPr lang="es-ES" sz="2800" dirty="0"/>
          </a:p>
        </p:txBody>
      </p:sp>
      <p:sp>
        <p:nvSpPr>
          <p:cNvPr id="6" name="Rectángulo 5"/>
          <p:cNvSpPr/>
          <p:nvPr/>
        </p:nvSpPr>
        <p:spPr>
          <a:xfrm>
            <a:off x="1600200" y="1827193"/>
            <a:ext cx="15240000" cy="954107"/>
          </a:xfrm>
          <a:prstGeom prst="rect">
            <a:avLst/>
          </a:prstGeom>
        </p:spPr>
        <p:txBody>
          <a:bodyPr wrap="square">
            <a:spAutoFit/>
          </a:bodyPr>
          <a:lstStyle/>
          <a:p>
            <a:pPr algn="just"/>
            <a:r>
              <a:rPr lang="es-ES_tradnl" sz="2800" b="1" dirty="0"/>
              <a:t>La Ley 1757 de </a:t>
            </a:r>
            <a:r>
              <a:rPr lang="es-ES_tradnl" sz="2800" b="1" dirty="0" smtClean="0"/>
              <a:t>2015. </a:t>
            </a:r>
            <a:r>
              <a:rPr lang="es-ES" sz="2800" dirty="0" smtClean="0"/>
              <a:t>“</a:t>
            </a:r>
            <a:r>
              <a:rPr lang="es-ES" sz="2800" dirty="0"/>
              <a:t>Por la cual se dictan disposiciones en materia de promoción y protección del derecho a la participación democrática”</a:t>
            </a:r>
          </a:p>
        </p:txBody>
      </p:sp>
      <p:sp>
        <p:nvSpPr>
          <p:cNvPr id="8" name="Rectángulo 7"/>
          <p:cNvSpPr/>
          <p:nvPr/>
        </p:nvSpPr>
        <p:spPr>
          <a:xfrm>
            <a:off x="1524000" y="2857500"/>
            <a:ext cx="15316200" cy="1384995"/>
          </a:xfrm>
          <a:prstGeom prst="rect">
            <a:avLst/>
          </a:prstGeom>
        </p:spPr>
        <p:txBody>
          <a:bodyPr wrap="square">
            <a:spAutoFit/>
          </a:bodyPr>
          <a:lstStyle/>
          <a:p>
            <a:pPr algn="just"/>
            <a:r>
              <a:rPr lang="es-ES_tradnl" sz="2800" b="1" dirty="0" smtClean="0"/>
              <a:t>La  </a:t>
            </a:r>
            <a:r>
              <a:rPr lang="es-ES_tradnl" sz="2800" b="1" dirty="0"/>
              <a:t>Ley 1474 del 2011</a:t>
            </a:r>
            <a:r>
              <a:rPr lang="es-ES_tradnl" sz="2800" dirty="0" smtClean="0"/>
              <a:t>.</a:t>
            </a:r>
            <a:r>
              <a:rPr lang="es-ES" sz="2800" dirty="0" smtClean="0"/>
              <a:t>"</a:t>
            </a:r>
            <a:r>
              <a:rPr lang="es-ES" sz="2800" dirty="0"/>
              <a:t>Por la cual se dictan normas orientadas a fortalecer los mecanismos de </a:t>
            </a:r>
            <a:r>
              <a:rPr lang="es-ES" sz="2800" dirty="0" smtClean="0"/>
              <a:t>     prevención</a:t>
            </a:r>
            <a:r>
              <a:rPr lang="es-ES" sz="2800" dirty="0"/>
              <a:t>, investigación y sanción de actos de corrupción y la efectividad del control de la gestión pública."</a:t>
            </a:r>
          </a:p>
        </p:txBody>
      </p:sp>
    </p:spTree>
    <p:extLst>
      <p:ext uri="{BB962C8B-B14F-4D97-AF65-F5344CB8AC3E}">
        <p14:creationId xmlns:p14="http://schemas.microsoft.com/office/powerpoint/2010/main" val="1992733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a:extLst>
              <a:ext uri="{FF2B5EF4-FFF2-40B4-BE49-F238E27FC236}">
                <a16:creationId xmlns="" xmlns:a16="http://schemas.microsoft.com/office/drawing/2014/main" id="{F5BA335E-9228-FD40-A50C-896E51DC5759}"/>
              </a:ext>
            </a:extLst>
          </p:cNvPr>
          <p:cNvSpPr txBox="1">
            <a:spLocks noGrp="1"/>
          </p:cNvSpPr>
          <p:nvPr>
            <p:ph type="title"/>
          </p:nvPr>
        </p:nvSpPr>
        <p:spPr>
          <a:xfrm>
            <a:off x="990600" y="495300"/>
            <a:ext cx="14935200" cy="1091324"/>
          </a:xfrm>
          <a:prstGeom prst="rect">
            <a:avLst/>
          </a:prstGeom>
        </p:spPr>
        <p:txBody>
          <a:bodyPr vert="horz" wrap="square" lIns="0" tIns="13970" rIns="0" bIns="0" rtlCol="0">
            <a:spAutoFit/>
          </a:bodyPr>
          <a:lstStyle/>
          <a:p>
            <a:pPr marL="12700">
              <a:lnSpc>
                <a:spcPct val="100000"/>
              </a:lnSpc>
              <a:spcBef>
                <a:spcPts val="110"/>
              </a:spcBef>
            </a:pPr>
            <a:r>
              <a:rPr lang="en-US" sz="7000" spc="-355" dirty="0" err="1" smtClean="0"/>
              <a:t>Estrategia</a:t>
            </a:r>
            <a:endParaRPr sz="7000" dirty="0"/>
          </a:p>
        </p:txBody>
      </p:sp>
      <p:pic>
        <p:nvPicPr>
          <p:cNvPr id="2" name="Imagen 1"/>
          <p:cNvPicPr>
            <a:picLocks noChangeAspect="1"/>
          </p:cNvPicPr>
          <p:nvPr/>
        </p:nvPicPr>
        <p:blipFill>
          <a:blip r:embed="rId3"/>
          <a:stretch>
            <a:fillRect/>
          </a:stretch>
        </p:blipFill>
        <p:spPr>
          <a:xfrm>
            <a:off x="1066800" y="1638300"/>
            <a:ext cx="16350061" cy="6248400"/>
          </a:xfrm>
          <a:prstGeom prst="rect">
            <a:avLst/>
          </a:prstGeom>
        </p:spPr>
      </p:pic>
      <p:sp>
        <p:nvSpPr>
          <p:cNvPr id="3" name="Rectángulo 2"/>
          <p:cNvSpPr/>
          <p:nvPr/>
        </p:nvSpPr>
        <p:spPr>
          <a:xfrm>
            <a:off x="4114800" y="3848100"/>
            <a:ext cx="2133600" cy="609600"/>
          </a:xfrm>
          <a:prstGeom prst="rect">
            <a:avLst/>
          </a:prstGeom>
          <a:solidFill>
            <a:schemeClr val="bg2">
              <a:lumMod val="25000"/>
            </a:schemeClr>
          </a:solidFill>
          <a:ln>
            <a:solidFill>
              <a:schemeClr val="bg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Conformaci</a:t>
            </a:r>
            <a:r>
              <a:rPr lang="es-ES" dirty="0" smtClean="0"/>
              <a:t>ón Equipo Líder</a:t>
            </a:r>
            <a:endParaRPr lang="es-ES" dirty="0"/>
          </a:p>
        </p:txBody>
      </p:sp>
    </p:spTree>
    <p:extLst>
      <p:ext uri="{BB962C8B-B14F-4D97-AF65-F5344CB8AC3E}">
        <p14:creationId xmlns:p14="http://schemas.microsoft.com/office/powerpoint/2010/main" val="209839402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a:extLst>
              <a:ext uri="{FF2B5EF4-FFF2-40B4-BE49-F238E27FC236}">
                <a16:creationId xmlns="" xmlns:a16="http://schemas.microsoft.com/office/drawing/2014/main" id="{F5BA335E-9228-FD40-A50C-896E51DC5759}"/>
              </a:ext>
            </a:extLst>
          </p:cNvPr>
          <p:cNvSpPr txBox="1">
            <a:spLocks noGrp="1"/>
          </p:cNvSpPr>
          <p:nvPr>
            <p:ph type="title"/>
          </p:nvPr>
        </p:nvSpPr>
        <p:spPr>
          <a:xfrm>
            <a:off x="990600" y="495300"/>
            <a:ext cx="14935200" cy="1091324"/>
          </a:xfrm>
          <a:prstGeom prst="rect">
            <a:avLst/>
          </a:prstGeom>
        </p:spPr>
        <p:txBody>
          <a:bodyPr vert="horz" wrap="square" lIns="0" tIns="13970" rIns="0" bIns="0" rtlCol="0">
            <a:spAutoFit/>
          </a:bodyPr>
          <a:lstStyle/>
          <a:p>
            <a:pPr marL="12700">
              <a:lnSpc>
                <a:spcPct val="100000"/>
              </a:lnSpc>
              <a:spcBef>
                <a:spcPts val="110"/>
              </a:spcBef>
            </a:pPr>
            <a:r>
              <a:rPr lang="en-US" sz="7000" spc="-355" dirty="0" err="1" smtClean="0"/>
              <a:t>Estrategia</a:t>
            </a:r>
            <a:endParaRPr sz="7000" dirty="0"/>
          </a:p>
        </p:txBody>
      </p:sp>
      <p:pic>
        <p:nvPicPr>
          <p:cNvPr id="2" name="Imagen 1"/>
          <p:cNvPicPr>
            <a:picLocks noChangeAspect="1"/>
          </p:cNvPicPr>
          <p:nvPr/>
        </p:nvPicPr>
        <p:blipFill>
          <a:blip r:embed="rId2"/>
          <a:stretch>
            <a:fillRect/>
          </a:stretch>
        </p:blipFill>
        <p:spPr>
          <a:xfrm>
            <a:off x="1143000" y="2019300"/>
            <a:ext cx="16382999" cy="5562600"/>
          </a:xfrm>
          <a:prstGeom prst="rect">
            <a:avLst/>
          </a:prstGeom>
        </p:spPr>
      </p:pic>
    </p:spTree>
    <p:extLst>
      <p:ext uri="{BB962C8B-B14F-4D97-AF65-F5344CB8AC3E}">
        <p14:creationId xmlns:p14="http://schemas.microsoft.com/office/powerpoint/2010/main" val="29509652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a:extLst>
              <a:ext uri="{FF2B5EF4-FFF2-40B4-BE49-F238E27FC236}">
                <a16:creationId xmlns="" xmlns:a16="http://schemas.microsoft.com/office/drawing/2014/main" id="{F5BA335E-9228-FD40-A50C-896E51DC5759}"/>
              </a:ext>
            </a:extLst>
          </p:cNvPr>
          <p:cNvSpPr txBox="1">
            <a:spLocks noGrp="1"/>
          </p:cNvSpPr>
          <p:nvPr>
            <p:ph type="title"/>
          </p:nvPr>
        </p:nvSpPr>
        <p:spPr>
          <a:xfrm>
            <a:off x="990600" y="495300"/>
            <a:ext cx="14935200" cy="1091324"/>
          </a:xfrm>
          <a:prstGeom prst="rect">
            <a:avLst/>
          </a:prstGeom>
        </p:spPr>
        <p:txBody>
          <a:bodyPr vert="horz" wrap="square" lIns="0" tIns="13970" rIns="0" bIns="0" rtlCol="0">
            <a:spAutoFit/>
          </a:bodyPr>
          <a:lstStyle/>
          <a:p>
            <a:pPr marL="12700">
              <a:lnSpc>
                <a:spcPct val="100000"/>
              </a:lnSpc>
              <a:spcBef>
                <a:spcPts val="110"/>
              </a:spcBef>
            </a:pPr>
            <a:r>
              <a:rPr lang="en-US" sz="7000" spc="-355" dirty="0" err="1" smtClean="0"/>
              <a:t>Estrategia</a:t>
            </a:r>
            <a:endParaRPr sz="7000" dirty="0"/>
          </a:p>
        </p:txBody>
      </p:sp>
      <p:pic>
        <p:nvPicPr>
          <p:cNvPr id="3" name="Imagen 2"/>
          <p:cNvPicPr>
            <a:picLocks noChangeAspect="1"/>
          </p:cNvPicPr>
          <p:nvPr/>
        </p:nvPicPr>
        <p:blipFill>
          <a:blip r:embed="rId2"/>
          <a:stretch>
            <a:fillRect/>
          </a:stretch>
        </p:blipFill>
        <p:spPr>
          <a:xfrm>
            <a:off x="990600" y="1739804"/>
            <a:ext cx="15468600" cy="6457480"/>
          </a:xfrm>
          <a:prstGeom prst="rect">
            <a:avLst/>
          </a:prstGeom>
        </p:spPr>
      </p:pic>
      <p:sp>
        <p:nvSpPr>
          <p:cNvPr id="4" name="Rectángulo 3"/>
          <p:cNvSpPr/>
          <p:nvPr/>
        </p:nvSpPr>
        <p:spPr>
          <a:xfrm>
            <a:off x="4343400" y="6896100"/>
            <a:ext cx="11963400" cy="12954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Cuadro de texto 58"/>
          <p:cNvSpPr txBox="1"/>
          <p:nvPr/>
        </p:nvSpPr>
        <p:spPr>
          <a:xfrm>
            <a:off x="4419600" y="7048500"/>
            <a:ext cx="10972800" cy="20574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s-CO" b="1" dirty="0">
                <a:solidFill>
                  <a:schemeClr val="bg2">
                    <a:lumMod val="50000"/>
                  </a:schemeClr>
                </a:solidFill>
                <a:effectLst/>
                <a:latin typeface="Arial"/>
                <a:ea typeface="Times New Roman"/>
                <a:cs typeface="Calibri"/>
              </a:rPr>
              <a:t>En esta etapa del ejercicio de rendición de cuentas se realizarán acciones para que los compromisos pendientes no resueltos en la audiencia se vuelvan un plan de mejoramiento institucional con el fin de dar respuestas a todas las inquietudes y requerimientos de información.</a:t>
            </a:r>
            <a:endParaRPr lang="es-CO" b="1" dirty="0">
              <a:solidFill>
                <a:schemeClr val="bg2">
                  <a:lumMod val="50000"/>
                </a:schemeClr>
              </a:solidFill>
              <a:effectLst/>
              <a:ea typeface="Calibri"/>
              <a:cs typeface="Calibri"/>
            </a:endParaRPr>
          </a:p>
          <a:p>
            <a:pPr algn="just">
              <a:spcAft>
                <a:spcPts val="0"/>
              </a:spcAft>
            </a:pPr>
            <a:r>
              <a:rPr lang="es-CO" sz="1200" b="1" dirty="0">
                <a:solidFill>
                  <a:schemeClr val="bg2">
                    <a:lumMod val="50000"/>
                  </a:schemeClr>
                </a:solidFill>
                <a:effectLst/>
                <a:latin typeface="Arial"/>
                <a:ea typeface="Times New Roman"/>
                <a:cs typeface="Calibri"/>
              </a:rPr>
              <a:t> </a:t>
            </a:r>
            <a:endParaRPr lang="es-CO" sz="1200" b="1" dirty="0">
              <a:solidFill>
                <a:schemeClr val="bg2">
                  <a:lumMod val="50000"/>
                </a:schemeClr>
              </a:solidFill>
              <a:effectLst/>
              <a:ea typeface="Calibri"/>
              <a:cs typeface="Calibri"/>
            </a:endParaRPr>
          </a:p>
        </p:txBody>
      </p:sp>
    </p:spTree>
    <p:extLst>
      <p:ext uri="{BB962C8B-B14F-4D97-AF65-F5344CB8AC3E}">
        <p14:creationId xmlns:p14="http://schemas.microsoft.com/office/powerpoint/2010/main" val="15483820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 xmlns:a16="http://schemas.microsoft.com/office/drawing/2014/main" id="{AB89CE0F-BB1D-7B44-8516-34F97FE1D535}"/>
              </a:ext>
            </a:extLst>
          </p:cNvPr>
          <p:cNvSpPr>
            <a:spLocks noGrp="1"/>
          </p:cNvSpPr>
          <p:nvPr>
            <p:ph type="title"/>
          </p:nvPr>
        </p:nvSpPr>
        <p:spPr>
          <a:xfrm>
            <a:off x="0" y="12611100"/>
            <a:ext cx="13414755" cy="1855470"/>
          </a:xfrm>
        </p:spPr>
        <p:txBody>
          <a:bodyPr/>
          <a:lstStyle/>
          <a:p>
            <a:endParaRPr lang="es-CO" dirty="0"/>
          </a:p>
        </p:txBody>
      </p:sp>
      <p:sp>
        <p:nvSpPr>
          <p:cNvPr id="5" name="object 2">
            <a:extLst>
              <a:ext uri="{FF2B5EF4-FFF2-40B4-BE49-F238E27FC236}">
                <a16:creationId xmlns="" xmlns:a16="http://schemas.microsoft.com/office/drawing/2014/main" id="{08A3A34A-2B60-FC4C-9DE4-56198820543A}"/>
              </a:ext>
            </a:extLst>
          </p:cNvPr>
          <p:cNvSpPr txBox="1">
            <a:spLocks/>
          </p:cNvSpPr>
          <p:nvPr/>
        </p:nvSpPr>
        <p:spPr>
          <a:xfrm>
            <a:off x="1143000" y="38100"/>
            <a:ext cx="9575165" cy="1122102"/>
          </a:xfrm>
          <a:prstGeom prst="rect">
            <a:avLst/>
          </a:prstGeom>
        </p:spPr>
        <p:txBody>
          <a:bodyPr vert="horz" wrap="square" lIns="0" tIns="13970" rIns="0" bIns="0" rtlCol="0">
            <a:spAutoFit/>
          </a:bodyPr>
          <a:lstStyle>
            <a:lvl1pPr>
              <a:defRPr sz="12000" b="1" i="0">
                <a:solidFill>
                  <a:srgbClr val="403C3B"/>
                </a:solidFill>
                <a:latin typeface="Arial"/>
                <a:ea typeface="+mj-ea"/>
                <a:cs typeface="Arial"/>
              </a:defRPr>
            </a:lvl1pPr>
          </a:lstStyle>
          <a:p>
            <a:pPr marL="12700">
              <a:spcBef>
                <a:spcPts val="110"/>
              </a:spcBef>
            </a:pPr>
            <a:r>
              <a:rPr lang="es-CO" sz="7200" dirty="0" smtClean="0"/>
              <a:t>Cronograma</a:t>
            </a:r>
            <a:endParaRPr lang="en-US" sz="7000" kern="0" dirty="0"/>
          </a:p>
        </p:txBody>
      </p:sp>
      <p:pic>
        <p:nvPicPr>
          <p:cNvPr id="2" name="Imagen 1"/>
          <p:cNvPicPr>
            <a:picLocks noChangeAspect="1"/>
          </p:cNvPicPr>
          <p:nvPr/>
        </p:nvPicPr>
        <p:blipFill>
          <a:blip r:embed="rId3"/>
          <a:stretch>
            <a:fillRect/>
          </a:stretch>
        </p:blipFill>
        <p:spPr>
          <a:xfrm>
            <a:off x="1981200" y="1333500"/>
            <a:ext cx="12421694" cy="6631250"/>
          </a:xfrm>
          <a:prstGeom prst="rect">
            <a:avLst/>
          </a:prstGeom>
        </p:spPr>
      </p:pic>
    </p:spTree>
    <p:extLst>
      <p:ext uri="{BB962C8B-B14F-4D97-AF65-F5344CB8AC3E}">
        <p14:creationId xmlns:p14="http://schemas.microsoft.com/office/powerpoint/2010/main" val="225885184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67000" y="3686170"/>
            <a:ext cx="6968490" cy="2167901"/>
          </a:xfrm>
          <a:prstGeom prst="rect">
            <a:avLst/>
          </a:prstGeom>
        </p:spPr>
        <p:txBody>
          <a:bodyPr vert="horz" wrap="square" lIns="0" tIns="13335" rIns="0" bIns="0" rtlCol="0">
            <a:spAutoFit/>
          </a:bodyPr>
          <a:lstStyle/>
          <a:p>
            <a:pPr marL="12700">
              <a:lnSpc>
                <a:spcPct val="100000"/>
              </a:lnSpc>
              <a:spcBef>
                <a:spcPts val="105"/>
              </a:spcBef>
            </a:pPr>
            <a:r>
              <a:rPr sz="14000" spc="-1170" dirty="0"/>
              <a:t>¡</a:t>
            </a:r>
            <a:r>
              <a:rPr lang="es-ES" sz="14000" spc="-940" dirty="0"/>
              <a:t>Gracias</a:t>
            </a:r>
            <a:r>
              <a:rPr sz="14000" dirty="0"/>
              <a:t>!</a:t>
            </a:r>
          </a:p>
        </p:txBody>
      </p:sp>
      <p:sp>
        <p:nvSpPr>
          <p:cNvPr id="3" name="object 3"/>
          <p:cNvSpPr/>
          <p:nvPr/>
        </p:nvSpPr>
        <p:spPr>
          <a:xfrm>
            <a:off x="0" y="5516879"/>
            <a:ext cx="4770120" cy="4770120"/>
          </a:xfrm>
          <a:custGeom>
            <a:avLst/>
            <a:gdLst/>
            <a:ahLst/>
            <a:cxnLst/>
            <a:rect l="l" t="t" r="r" b="b"/>
            <a:pathLst>
              <a:path w="4770120" h="4770120">
                <a:moveTo>
                  <a:pt x="0" y="0"/>
                </a:moveTo>
                <a:lnTo>
                  <a:pt x="0" y="4770050"/>
                </a:lnTo>
                <a:lnTo>
                  <a:pt x="4769993" y="4770050"/>
                </a:lnTo>
                <a:lnTo>
                  <a:pt x="0" y="0"/>
                </a:lnTo>
                <a:close/>
              </a:path>
            </a:pathLst>
          </a:custGeom>
          <a:solidFill>
            <a:srgbClr val="C69A47"/>
          </a:solidFill>
        </p:spPr>
        <p:txBody>
          <a:bodyPr wrap="square" lIns="0" tIns="0" rIns="0" bIns="0" rtlCol="0"/>
          <a:lstStyle/>
          <a:p>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3631</TotalTime>
  <Words>388</Words>
  <Application>Microsoft Macintosh PowerPoint</Application>
  <PresentationFormat>Personalizado</PresentationFormat>
  <Paragraphs>35</Paragraphs>
  <Slides>9</Slides>
  <Notes>2</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Office Theme</vt:lpstr>
      <vt:lpstr> Sensibilización Rendición de  Cuentas</vt:lpstr>
      <vt:lpstr>Objetivo General </vt:lpstr>
      <vt:lpstr>Objetivos Específicos</vt:lpstr>
      <vt:lpstr>Marco Normativo</vt:lpstr>
      <vt:lpstr>Estrategia</vt:lpstr>
      <vt:lpstr>Estrategia</vt:lpstr>
      <vt:lpstr>Estrategia</vt:lpstr>
      <vt:lpstr>Presentación de PowerPoint</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Rendición de  Cuentas</dc:title>
  <dc:creator>Senado</dc:creator>
  <cp:lastModifiedBy>Cristian Buitrago</cp:lastModifiedBy>
  <cp:revision>40</cp:revision>
  <dcterms:created xsi:type="dcterms:W3CDTF">2021-06-01T23:04:37Z</dcterms:created>
  <dcterms:modified xsi:type="dcterms:W3CDTF">2023-04-27T02:34:54Z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2021-06-01T00:00:00Z</vt:filetime>
  </property>
  <property fmtid="{D5CDD505-2E9C-101B-9397-08002B2CF9AE}" pid="3" name="Creator">
    <vt:lpwstr>Microsoft® PowerPoint® 2016</vt:lpwstr>
  </property>
  <property fmtid="{D5CDD505-2E9C-101B-9397-08002B2CF9AE}" pid="4" name="LastSaved">
    <vt:filetime>2021-06-01T00:00:00Z</vt:filetime>
  </property>
</Properties>
</file>